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2" r:id="rId2"/>
    <p:sldId id="294" r:id="rId3"/>
    <p:sldId id="296" r:id="rId4"/>
    <p:sldId id="297" r:id="rId5"/>
    <p:sldId id="298" r:id="rId6"/>
    <p:sldId id="302" r:id="rId7"/>
    <p:sldId id="283" r:id="rId8"/>
    <p:sldId id="300" r:id="rId9"/>
    <p:sldId id="301" r:id="rId10"/>
    <p:sldId id="304" r:id="rId11"/>
    <p:sldId id="306" r:id="rId12"/>
    <p:sldId id="307" r:id="rId13"/>
    <p:sldId id="309" r:id="rId14"/>
  </p:sldIdLst>
  <p:sldSz cx="9144000" cy="6858000" type="screen4x3"/>
  <p:notesSz cx="6883400" cy="10033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U Passata" panose="020B0604020202020204" charset="0"/>
      <p:regular r:id="rId21"/>
      <p:bold r:id="rId22"/>
    </p:embeddedFont>
    <p:embeddedFont>
      <p:font typeface="AU Peto" panose="020B0604020202020204" charset="0"/>
      <p:bold r:id="rId23"/>
    </p:embeddedFont>
  </p:embeddedFont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ED4D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2714" autoAdjust="0"/>
  </p:normalViewPr>
  <p:slideViewPr>
    <p:cSldViewPr>
      <p:cViewPr>
        <p:scale>
          <a:sx n="100" d="100"/>
          <a:sy n="100" d="100"/>
        </p:scale>
        <p:origin x="187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0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300"/>
            </a:lvl1pPr>
          </a:lstStyle>
          <a:p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00" y="0"/>
            <a:ext cx="298280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300"/>
            </a:lvl1pPr>
          </a:lstStyle>
          <a:p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9609"/>
            <a:ext cx="298280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300"/>
            </a:lvl1pPr>
          </a:lstStyle>
          <a:p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00" y="9529609"/>
            <a:ext cx="298280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300"/>
            </a:lvl1pPr>
          </a:lstStyle>
          <a:p>
            <a:fld id="{923D40C6-31FD-4C9E-8D58-1041ADDD062B}" type="slidenum">
              <a:rPr lang="da-DK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8T08:10:48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2-28T08:15:32.633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0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000" y="0"/>
            <a:ext cx="298280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52475"/>
            <a:ext cx="5016500" cy="376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340" y="4765675"/>
            <a:ext cx="550672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9609"/>
            <a:ext cx="298280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000" y="9529609"/>
            <a:ext cx="298280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300"/>
            </a:lvl1pPr>
          </a:lstStyle>
          <a:p>
            <a:fld id="{49B2BAB5-74FC-471D-B3F0-21FFB6C23D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-857288" y="5781696"/>
            <a:ext cx="53990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/>
            <a:r>
              <a:rPr lang="da-DK" sz="5500" dirty="0">
                <a:solidFill>
                  <a:schemeClr val="accent1"/>
                </a:solidFill>
                <a:latin typeface="AU Peto" pitchFamily="82" charset="0"/>
              </a:rPr>
              <a:t>System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7600"/>
            <a:ext cx="8421688" cy="334963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cap="all" baseline="0"/>
          </a:p>
        </p:txBody>
      </p:sp>
      <p:grpSp>
        <p:nvGrpSpPr>
          <p:cNvPr id="3095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3096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cap="all" baseline="0"/>
            </a:p>
          </p:txBody>
        </p:sp>
        <p:sp>
          <p:nvSpPr>
            <p:cNvPr id="3097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cap="all" baseline="0"/>
            </a:p>
          </p:txBody>
        </p:sp>
      </p:grpSp>
      <p:sp>
        <p:nvSpPr>
          <p:cNvPr id="3108" name="bmkFld2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1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1"/>
                </a:solidFill>
              </a:rPr>
              <a:t>universitet</a:t>
            </a:r>
            <a:endParaRPr lang="en-US" sz="1100" cap="all" baseline="0" dirty="0">
              <a:solidFill>
                <a:schemeClr val="bg1"/>
              </a:solidFill>
            </a:endParaRPr>
          </a:p>
        </p:txBody>
      </p:sp>
      <p:sp>
        <p:nvSpPr>
          <p:cNvPr id="3110" name="bmkFld2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1"/>
              </a:solidFill>
            </a:endParaRPr>
          </a:p>
        </p:txBody>
      </p:sp>
      <p:sp>
        <p:nvSpPr>
          <p:cNvPr id="14" name="Line 13"/>
          <p:cNvSpPr>
            <a:spLocks noChangeShapeType="1"/>
          </p:cNvSpPr>
          <p:nvPr userDrawn="1"/>
        </p:nvSpPr>
        <p:spPr bwMode="auto">
          <a:xfrm>
            <a:off x="358775" y="277560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778A20-C4FB-4A5D-BA56-B6F7BCAF011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bmkFld2PresentationTitle"/>
          <p:cNvSpPr txBox="1">
            <a:spLocks noChangeArrowheads="1"/>
          </p:cNvSpPr>
          <p:nvPr userDrawn="1"/>
        </p:nvSpPr>
        <p:spPr bwMode="auto">
          <a:xfrm>
            <a:off x="4767263" y="554038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7" name="bmkFld2AuthorName"/>
          <p:cNvSpPr txBox="1">
            <a:spLocks noChangeArrowheads="1"/>
          </p:cNvSpPr>
          <p:nvPr userDrawn="1"/>
        </p:nvSpPr>
        <p:spPr bwMode="auto">
          <a:xfrm>
            <a:off x="4767263" y="682625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8" name="bmkFld2AuthorTitle"/>
          <p:cNvSpPr txBox="1">
            <a:spLocks noChangeArrowheads="1"/>
          </p:cNvSpPr>
          <p:nvPr userDrawn="1"/>
        </p:nvSpPr>
        <p:spPr bwMode="auto">
          <a:xfrm>
            <a:off x="4767263" y="811213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1" name="bmkFld3SubEntity"/>
          <p:cNvSpPr txBox="1">
            <a:spLocks noChangeArrowheads="1"/>
          </p:cNvSpPr>
          <p:nvPr userDrawn="1"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2937600"/>
            <a:ext cx="4133850" cy="324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937600"/>
            <a:ext cx="4135438" cy="324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F7DBBA-2010-4765-A612-F54F7AD4A3C6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13" name="bmkFld3PresentationTitle"/>
          <p:cNvSpPr txBox="1">
            <a:spLocks noChangeArrowheads="1"/>
          </p:cNvSpPr>
          <p:nvPr userDrawn="1"/>
        </p:nvSpPr>
        <p:spPr bwMode="auto">
          <a:xfrm>
            <a:off x="4767263" y="554038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4" name="bmkFld3AuthorName"/>
          <p:cNvSpPr txBox="1">
            <a:spLocks noChangeArrowheads="1"/>
          </p:cNvSpPr>
          <p:nvPr userDrawn="1"/>
        </p:nvSpPr>
        <p:spPr bwMode="auto">
          <a:xfrm>
            <a:off x="4767263" y="682625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5" name="bmkFld3AuthorTitle"/>
          <p:cNvSpPr txBox="1">
            <a:spLocks noChangeArrowheads="1"/>
          </p:cNvSpPr>
          <p:nvPr userDrawn="1"/>
        </p:nvSpPr>
        <p:spPr bwMode="auto">
          <a:xfrm>
            <a:off x="4767263" y="811213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6" name="bmkFld4Date"/>
          <p:cNvSpPr txBox="1">
            <a:spLocks noChangeArrowheads="1"/>
          </p:cNvSpPr>
          <p:nvPr userDrawn="1"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cap="all" baseline="0">
                <a:solidFill>
                  <a:schemeClr val="bg2"/>
                </a:solidFill>
              </a:rPr>
              <a:t>20 DECEMBER, 2008</a:t>
            </a: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8" name="bmkFld4SubEntity"/>
          <p:cNvSpPr txBox="1">
            <a:spLocks noChangeArrowheads="1"/>
          </p:cNvSpPr>
          <p:nvPr userDrawn="1"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</p:txBody>
      </p:sp>
      <p:sp>
        <p:nvSpPr>
          <p:cNvPr id="19" name="bmkFld4MainEntity"/>
          <p:cNvSpPr txBox="1">
            <a:spLocks noChangeArrowheads="1"/>
          </p:cNvSpPr>
          <p:nvPr userDrawn="1"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2"/>
                </a:solidFill>
              </a:rPr>
              <a:t>universitet</a:t>
            </a:r>
            <a:endParaRPr lang="en-US" sz="1100" cap="all" baseline="0" dirty="0">
              <a:solidFill>
                <a:schemeClr val="bg2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 userDrawn="1"/>
        </p:nvSpPr>
        <p:spPr bwMode="auto">
          <a:xfrm>
            <a:off x="358775" y="2775600"/>
            <a:ext cx="1403350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AF94A8-4A13-44AB-B4C1-526BECB1EFCA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5" name="bmkFld4PresentationTitle"/>
          <p:cNvSpPr txBox="1">
            <a:spLocks noChangeArrowheads="1"/>
          </p:cNvSpPr>
          <p:nvPr userDrawn="1"/>
        </p:nvSpPr>
        <p:spPr bwMode="auto">
          <a:xfrm>
            <a:off x="4767263" y="554038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6" name="bmkFld4AuthorName"/>
          <p:cNvSpPr txBox="1">
            <a:spLocks noChangeArrowheads="1"/>
          </p:cNvSpPr>
          <p:nvPr userDrawn="1"/>
        </p:nvSpPr>
        <p:spPr bwMode="auto">
          <a:xfrm>
            <a:off x="4767263" y="682625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7" name="bmkFld4AuthorTitle"/>
          <p:cNvSpPr txBox="1">
            <a:spLocks noChangeArrowheads="1"/>
          </p:cNvSpPr>
          <p:nvPr userDrawn="1"/>
        </p:nvSpPr>
        <p:spPr bwMode="auto">
          <a:xfrm>
            <a:off x="4767263" y="811213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endParaRPr lang="en-US" sz="900" cap="all" baseline="0" dirty="0">
              <a:solidFill>
                <a:schemeClr val="bg2"/>
              </a:solidFill>
            </a:endParaRPr>
          </a:p>
        </p:txBody>
      </p:sp>
      <p:sp>
        <p:nvSpPr>
          <p:cNvPr id="10" name="bmkFld5SubEntity"/>
          <p:cNvSpPr txBox="1">
            <a:spLocks noChangeArrowheads="1"/>
          </p:cNvSpPr>
          <p:nvPr userDrawn="1"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</p:txBody>
      </p:sp>
      <p:sp>
        <p:nvSpPr>
          <p:cNvPr id="12" name="bmkFld5MainEntity"/>
          <p:cNvSpPr txBox="1">
            <a:spLocks noChangeArrowheads="1"/>
          </p:cNvSpPr>
          <p:nvPr userDrawn="1"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2"/>
                </a:solidFill>
              </a:rPr>
              <a:t>universitet</a:t>
            </a:r>
            <a:endParaRPr lang="en-US" sz="1100" cap="all" baseline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3FF094-20C4-403D-864D-9E59AE1A2C16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3" name="bmkFld4PresentationTitle"/>
          <p:cNvSpPr txBox="1">
            <a:spLocks noChangeArrowheads="1"/>
          </p:cNvSpPr>
          <p:nvPr userDrawn="1"/>
        </p:nvSpPr>
        <p:spPr bwMode="auto">
          <a:xfrm>
            <a:off x="4767263" y="554038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cap="all" baseline="0" dirty="0">
                <a:solidFill>
                  <a:schemeClr val="bg2"/>
                </a:solidFill>
              </a:rPr>
              <a:t>PRESENTATION TITLE</a:t>
            </a:r>
          </a:p>
        </p:txBody>
      </p:sp>
      <p:sp>
        <p:nvSpPr>
          <p:cNvPr id="4" name="bmkFld4AuthorName"/>
          <p:cNvSpPr txBox="1">
            <a:spLocks noChangeArrowheads="1"/>
          </p:cNvSpPr>
          <p:nvPr userDrawn="1"/>
        </p:nvSpPr>
        <p:spPr bwMode="auto">
          <a:xfrm>
            <a:off x="4767263" y="682625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cap="all" baseline="0" dirty="0">
                <a:solidFill>
                  <a:schemeClr val="bg2"/>
                </a:solidFill>
              </a:rPr>
              <a:t>AUTHOR NAME</a:t>
            </a:r>
          </a:p>
        </p:txBody>
      </p:sp>
      <p:sp>
        <p:nvSpPr>
          <p:cNvPr id="5" name="bmkFld4AuthorTitle"/>
          <p:cNvSpPr txBox="1">
            <a:spLocks noChangeArrowheads="1"/>
          </p:cNvSpPr>
          <p:nvPr userDrawn="1"/>
        </p:nvSpPr>
        <p:spPr bwMode="auto">
          <a:xfrm>
            <a:off x="4767263" y="811213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cap="all" baseline="0" dirty="0">
                <a:solidFill>
                  <a:schemeClr val="bg2"/>
                </a:solidFill>
              </a:rPr>
              <a:t>AUTHOR TITLE</a:t>
            </a:r>
          </a:p>
        </p:txBody>
      </p:sp>
      <p:sp>
        <p:nvSpPr>
          <p:cNvPr id="6" name="bmkFld5Date"/>
          <p:cNvSpPr txBox="1">
            <a:spLocks noChangeArrowheads="1"/>
          </p:cNvSpPr>
          <p:nvPr userDrawn="1"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</a:pPr>
            <a:r>
              <a:rPr lang="en-US" sz="900" cap="all" baseline="0" dirty="0">
                <a:solidFill>
                  <a:schemeClr val="bg2"/>
                </a:solidFill>
              </a:rPr>
              <a:t>20 DECEMBER, 2008</a:t>
            </a:r>
          </a:p>
        </p:txBody>
      </p:sp>
      <p:sp>
        <p:nvSpPr>
          <p:cNvPr id="8" name="bmkFld5SubEntity"/>
          <p:cNvSpPr txBox="1">
            <a:spLocks noChangeArrowheads="1"/>
          </p:cNvSpPr>
          <p:nvPr userDrawn="1"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  <a:p>
            <a:pPr>
              <a:lnSpc>
                <a:spcPct val="95000"/>
              </a:lnSpc>
            </a:pPr>
            <a:endParaRPr lang="en-US" sz="800" cap="all" baseline="0">
              <a:solidFill>
                <a:schemeClr val="bg2"/>
              </a:solidFill>
            </a:endParaRPr>
          </a:p>
        </p:txBody>
      </p:sp>
      <p:sp>
        <p:nvSpPr>
          <p:cNvPr id="9" name="bmkFld6MainEntity"/>
          <p:cNvSpPr txBox="1">
            <a:spLocks noChangeArrowheads="1"/>
          </p:cNvSpPr>
          <p:nvPr userDrawn="1"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</a:pPr>
            <a:r>
              <a:rPr lang="en-US" sz="1100" cap="all" baseline="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</a:pPr>
            <a:r>
              <a:rPr lang="en-US" sz="1100" cap="all" baseline="0" dirty="0" err="1">
                <a:solidFill>
                  <a:schemeClr val="bg2"/>
                </a:solidFill>
              </a:rPr>
              <a:t>universitet</a:t>
            </a:r>
            <a:endParaRPr lang="en-US" sz="1100" cap="all" baseline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620000"/>
            <a:ext cx="84216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937599"/>
            <a:ext cx="842168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>
                <a:solidFill>
                  <a:schemeClr val="bg2"/>
                </a:solidFill>
              </a:defRPr>
            </a:lvl1pPr>
          </a:lstStyle>
          <a:p>
            <a:fld id="{13BB82A0-4A09-4C76-AC21-2D655CCCA5A6}" type="slidenum">
              <a:rPr lang="da-DK"/>
              <a:pPr/>
              <a:t>‹#›</a:t>
            </a:fld>
            <a:endParaRPr lang="da-DK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cap="all" baseline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749800" y="358775"/>
            <a:ext cx="262731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cap="all" baseline="0"/>
          </a:p>
        </p:txBody>
      </p:sp>
      <p:grpSp>
        <p:nvGrpSpPr>
          <p:cNvPr id="1045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cap="all" baseline="0"/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 cap="all" baseline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cap="all" baseline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1" fontAlgn="base" hangingPunct="1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1" fontAlgn="base" hangingPunct="1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7158" y="217837"/>
            <a:ext cx="8786842" cy="546868"/>
          </a:xfrm>
        </p:spPr>
        <p:txBody>
          <a:bodyPr/>
          <a:lstStyle/>
          <a:p>
            <a:r>
              <a:rPr lang="da-DK" sz="3400" b="1" dirty="0">
                <a:latin typeface="Arial" panose="020B0604020202020204" pitchFamily="34" charset="0"/>
                <a:cs typeface="Arial" panose="020B0604020202020204" pitchFamily="34" charset="0"/>
              </a:rPr>
              <a:t>Model og virkelighed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2100" y="1304925"/>
            <a:ext cx="5999175" cy="790575"/>
          </a:xfrm>
        </p:spPr>
        <p:txBody>
          <a:bodyPr/>
          <a:lstStyle/>
          <a:p>
            <a:pPr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Bjørn Molt Petersen</a:t>
            </a:r>
          </a:p>
          <a:p>
            <a:pPr>
              <a:buNone/>
            </a:pP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BMP Analytics ApS</a:t>
            </a:r>
          </a:p>
          <a:p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A20-C4FB-4A5D-BA56-B6F7BCAF0113}" type="slidenum">
              <a:rPr lang="da-DK" smtClean="0"/>
              <a:pPr/>
              <a:t>1</a:t>
            </a:fld>
            <a:endParaRPr lang="da-DK"/>
          </a:p>
        </p:txBody>
      </p:sp>
      <p:pic>
        <p:nvPicPr>
          <p:cNvPr id="1026" name="Picture 2" descr="C: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275" y="2095500"/>
            <a:ext cx="2752725" cy="47625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21C508-B71A-406A-8FE6-08C076740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04" y="2886075"/>
            <a:ext cx="4903068" cy="3792114"/>
          </a:xfrm>
          <a:prstGeom prst="rect">
            <a:avLst/>
          </a:prstGeom>
        </p:spPr>
      </p:pic>
      <p:pic>
        <p:nvPicPr>
          <p:cNvPr id="37890" name="Picture 2" descr="Question Mark clipart figure #795">
            <a:extLst>
              <a:ext uri="{FF2B5EF4-FFF2-40B4-BE49-F238E27FC236}">
                <a16:creationId xmlns:a16="http://schemas.microsoft.com/office/drawing/2014/main" id="{939AF9E1-ECA2-46C0-8947-BC19F112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46" y="2996952"/>
            <a:ext cx="1558980" cy="37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F19B3-22AE-4543-A912-AD286ADAE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A20-C4FB-4A5D-BA56-B6F7BCAF0113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AB2E32-9495-4741-84B0-1AFEA3D266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158" y="217837"/>
            <a:ext cx="8786842" cy="978916"/>
          </a:xfrm>
        </p:spPr>
        <p:txBody>
          <a:bodyPr/>
          <a:lstStyle/>
          <a:p>
            <a:r>
              <a:rPr lang="da-DK" sz="3400" b="1" dirty="0">
                <a:latin typeface="Arial" panose="020B0604020202020204" pitchFamily="34" charset="0"/>
                <a:cs typeface="Arial" panose="020B0604020202020204" pitchFamily="34" charset="0"/>
              </a:rPr>
              <a:t>Er sænkningen af marginal-</a:t>
            </a:r>
            <a:r>
              <a:rPr lang="da-DK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UDvaskningen</a:t>
            </a:r>
            <a:r>
              <a:rPr lang="da-DK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400" b="1">
                <a:latin typeface="Arial" panose="020B0604020202020204" pitchFamily="34" charset="0"/>
                <a:cs typeface="Arial" panose="020B0604020202020204" pitchFamily="34" charset="0"/>
              </a:rPr>
              <a:t>understøttet?? </a:t>
            </a:r>
            <a:endParaRPr lang="da-DK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F34BA0-9821-42B9-A9D1-684E6C4626DE}"/>
              </a:ext>
            </a:extLst>
          </p:cNvPr>
          <p:cNvSpPr txBox="1"/>
          <p:nvPr/>
        </p:nvSpPr>
        <p:spPr>
          <a:xfrm>
            <a:off x="251520" y="141277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Aarhus Universitet har udvalgt data, der forsøges anvendt til at understøtte størrelsesordenen af NLES4-marginaludvaskningen. Data fra de 5 artikler AU har udvalgt, svarer til, at der er 57 % majs og 21 % overvejende økologiske sædskifter. Dette er meget langt fra den danske sammensætning af sædskifter.</a:t>
            </a:r>
          </a:p>
          <a:p>
            <a:pPr>
              <a:lnSpc>
                <a:spcPct val="100000"/>
              </a:lnSpc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AU anvender disse 5 artiklers resultater til en vurdering, eller perspektivering, af niveauet på landsplan for marginaludvaskning beregnet med NLES4.</a:t>
            </a:r>
          </a:p>
          <a:p>
            <a:pPr>
              <a:lnSpc>
                <a:spcPct val="100000"/>
              </a:lnSpc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Denne vurdering viser sig ved en nærmere undersøgelse (Petersen, 2017) at være </a:t>
            </a:r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biaseret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og fejlbehæftet.</a:t>
            </a:r>
          </a:p>
          <a:p>
            <a:pPr>
              <a:lnSpc>
                <a:spcPct val="100000"/>
              </a:lnSpc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2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F19B3-22AE-4543-A912-AD286ADAE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A20-C4FB-4A5D-BA56-B6F7BCAF0113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AB2E32-9495-4741-84B0-1AFEA3D266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158" y="217836"/>
            <a:ext cx="8786842" cy="906907"/>
          </a:xfrm>
        </p:spPr>
        <p:txBody>
          <a:bodyPr/>
          <a:lstStyle/>
          <a:p>
            <a:r>
              <a:rPr lang="da-DK" sz="3400" b="1" dirty="0">
                <a:latin typeface="Arial" panose="020B0604020202020204" pitchFamily="34" charset="0"/>
                <a:cs typeface="Arial" panose="020B0604020202020204" pitchFamily="34" charset="0"/>
              </a:rPr>
              <a:t>Sammenligning med forsøg af forskellig varighed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4621DE-E89E-4011-B876-7678CAB50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3744416" cy="33430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1AA5A1-04C3-478C-B2FC-1A0174198B8C}"/>
              </a:ext>
            </a:extLst>
          </p:cNvPr>
          <p:cNvSpPr txBox="1"/>
          <p:nvPr/>
        </p:nvSpPr>
        <p:spPr>
          <a:xfrm>
            <a:off x="4283968" y="1138573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Ifølge NLES4 vil 45 % af den samlede merudvaskning fra en stigning i kvælstoftilførslen forekomme i det første år. De resterende 55 % vil, ifølge NLES4, blive udvasket de følgende 5 år.</a:t>
            </a:r>
          </a:p>
          <a:p>
            <a:pPr>
              <a:lnSpc>
                <a:spcPct val="100000"/>
              </a:lnSpc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Figurens værdier er ikke nødvendigvis korrekte i forhold til VIRKELIGHÈDEN, men figuren afspejler de værdier, NLES4 giver.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Og dermed er det de eneste værdier fra NLES4 som forsøg med en varighed under 6 år kan sammenlignes med.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Alternativet er, at man ikke anvender data fra forsøg under 6 år til bekræftelse af NLES4.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4EF41-C039-4174-A8D4-15C76111B953}"/>
              </a:ext>
            </a:extLst>
          </p:cNvPr>
          <p:cNvSpPr txBox="1"/>
          <p:nvPr/>
        </p:nvSpPr>
        <p:spPr>
          <a:xfrm>
            <a:off x="357158" y="4645765"/>
            <a:ext cx="8786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AU sammenligner resultater fra etårige forsøg med den mangeårige NLES4-udvaskning.</a:t>
            </a:r>
          </a:p>
          <a:p>
            <a:pPr>
              <a:lnSpc>
                <a:spcPct val="100000"/>
              </a:lnSpc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Det svarer, billedligt talt, til, at man har konstrueret en model til forudsigelse af unges højde som 16-årige. Herefter bekræfter man modellen ved at tage den gennemsnitlige højde af en gruppe 11-årige. 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Denne fremgangsmåde ville indebære en alvorlig statistisk fejl, da man sammenligner med den forkerte kohorte. Der vil være en væsentlig bias, da 11-årige i gennemsnit er betydeligt 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lavere end 16-årige. </a:t>
            </a:r>
          </a:p>
        </p:txBody>
      </p:sp>
    </p:spTree>
    <p:extLst>
      <p:ext uri="{BB962C8B-B14F-4D97-AF65-F5344CB8AC3E}">
        <p14:creationId xmlns:p14="http://schemas.microsoft.com/office/powerpoint/2010/main" val="340590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F19B3-22AE-4543-A912-AD286ADAE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A20-C4FB-4A5D-BA56-B6F7BCAF0113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AB2E32-9495-4741-84B0-1AFEA3D266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158" y="217836"/>
            <a:ext cx="8786842" cy="906907"/>
          </a:xfrm>
        </p:spPr>
        <p:txBody>
          <a:bodyPr/>
          <a:lstStyle/>
          <a:p>
            <a:r>
              <a:rPr lang="da-DK" sz="3400" b="1" dirty="0">
                <a:latin typeface="Arial" panose="020B0604020202020204" pitchFamily="34" charset="0"/>
                <a:cs typeface="Arial" panose="020B0604020202020204" pitchFamily="34" charset="0"/>
              </a:rPr>
              <a:t>Sammenligning med længerevarende forsøg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3A2017-4335-431A-84EB-3A16DB14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10" y="1124743"/>
            <a:ext cx="5216574" cy="3567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9951BD-0665-4E14-8D3E-EEAE30BCF756}"/>
              </a:ext>
            </a:extLst>
          </p:cNvPr>
          <p:cNvSpPr txBox="1"/>
          <p:nvPr/>
        </p:nvSpPr>
        <p:spPr>
          <a:xfrm>
            <a:off x="323672" y="4722977"/>
            <a:ext cx="78978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CGL: konventionelt dyrket; OGL: samme sædskifte, økologisk dyrket; OGM: økologisk sædskifte, der kun høstes 3 ud af 5 år. Praksis for OGM+CC/+M og OGM+CC/-M er for forskellige til, at der kan estimeres en marginaludvaskning mellem disse to gødningsniveauer. 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Der er tale om forskellige dyrkningssystemer, med meget forskellige randbetingelser. 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 kan ikke sammenholdes via en simpel lineær regression.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Data fra Pandey et al. er desværre ikke tilgængelige, derfor anvendes ovenstående data fra samme forsøgsrække.</a:t>
            </a:r>
          </a:p>
        </p:txBody>
      </p:sp>
    </p:spTree>
    <p:extLst>
      <p:ext uri="{BB962C8B-B14F-4D97-AF65-F5344CB8AC3E}">
        <p14:creationId xmlns:p14="http://schemas.microsoft.com/office/powerpoint/2010/main" val="111722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F19B3-22AE-4543-A912-AD286ADAE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A20-C4FB-4A5D-BA56-B6F7BCAF0113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AB2E32-9495-4741-84B0-1AFEA3D266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158" y="217837"/>
            <a:ext cx="8786842" cy="546868"/>
          </a:xfrm>
        </p:spPr>
        <p:txBody>
          <a:bodyPr/>
          <a:lstStyle/>
          <a:p>
            <a:r>
              <a:rPr lang="da-DK" sz="3400" b="1" dirty="0">
                <a:latin typeface="Arial" panose="020B0604020202020204" pitchFamily="34" charset="0"/>
                <a:cs typeface="Arial" panose="020B0604020202020204" pitchFamily="34" charset="0"/>
              </a:rPr>
              <a:t>Take home message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9BEEA-966B-4D4D-8B5F-0709AFDB8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5904656" cy="42955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5F029-58D2-46A2-B74F-7306B045BA28}"/>
              </a:ext>
            </a:extLst>
          </p:cNvPr>
          <p:cNvSpPr txBox="1"/>
          <p:nvPr/>
        </p:nvSpPr>
        <p:spPr>
          <a:xfrm>
            <a:off x="357158" y="805997"/>
            <a:ext cx="8319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Tilbage til grafen, der illustrerer hvorfor, NLES4 ikke kan eftergøre et realistisk kurveforløb for marginaludvaskningen ved stigende tilførsel af kvælstof.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75051-7931-4B7D-9B84-B8B8216F1986}"/>
              </a:ext>
            </a:extLst>
          </p:cNvPr>
          <p:cNvSpPr txBox="1"/>
          <p:nvPr/>
        </p:nvSpPr>
        <p:spPr>
          <a:xfrm>
            <a:off x="467544" y="5840370"/>
            <a:ext cx="7712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For mere information, se:</a:t>
            </a:r>
          </a:p>
          <a:p>
            <a:pPr>
              <a:lnSpc>
                <a:spcPct val="100000"/>
              </a:lnSpc>
            </a:pPr>
            <a:r>
              <a:rPr lang="da-DK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http://www.dn.dk/media/24635/analyse-af-forudsaetninger-for-landbrugspakken.pdf</a:t>
            </a:r>
          </a:p>
          <a:p>
            <a:pPr>
              <a:lnSpc>
                <a:spcPct val="100000"/>
              </a:lnSpc>
            </a:pPr>
            <a:r>
              <a:rPr lang="da-DK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http://www.dn.dk/media/25673/180225_responsum_au_171129.pdf</a:t>
            </a:r>
          </a:p>
        </p:txBody>
      </p:sp>
    </p:spTree>
    <p:extLst>
      <p:ext uri="{BB962C8B-B14F-4D97-AF65-F5344CB8AC3E}">
        <p14:creationId xmlns:p14="http://schemas.microsoft.com/office/powerpoint/2010/main" val="78631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1" y="179584"/>
            <a:ext cx="8572559" cy="953578"/>
          </a:xfrm>
        </p:spPr>
        <p:txBody>
          <a:bodyPr/>
          <a:lstStyle/>
          <a:p>
            <a:r>
              <a:rPr lang="da-DK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UDVASKNINGsRESPONS</a:t>
            </a:r>
            <a:r>
              <a:rPr lang="da-DK" sz="3400" b="1" dirty="0">
                <a:latin typeface="Arial" panose="020B0604020202020204" pitchFamily="34" charset="0"/>
                <a:cs typeface="Arial" panose="020B0604020202020204" pitchFamily="34" charset="0"/>
              </a:rPr>
              <a:t> FOR forskellige modeller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A20-C4FB-4A5D-BA56-B6F7BCAF0113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45024"/>
            <a:ext cx="7000924" cy="34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07903" y="1133162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000" dirty="0"/>
              <a:t>Figuren viser udvaskningen for vårbyg efter vårbyg med 2004-udgaverne af forskellige modeller (workshop på Landscentret, nuværende SEGES). NLES4 resultater er tilføjet efter workshoppen.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537" y="5720122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000" dirty="0"/>
              <a:t>Bemærk, at der er en faktor &gt; 4 i forskel i hældningen (marginaludvaskningen) nær normgødskning fra mindst til mest </a:t>
            </a:r>
            <a:r>
              <a:rPr lang="da-DK" sz="2000" dirty="0" err="1"/>
              <a:t>responsive</a:t>
            </a:r>
            <a:r>
              <a:rPr lang="da-DK" sz="2000" dirty="0"/>
              <a:t> model.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09CD6-F742-40F8-900B-E57E4D06D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A20-C4FB-4A5D-BA56-B6F7BCAF0113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9FFBCA-E589-4762-BE5F-0D47CD07CE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124" y="210784"/>
            <a:ext cx="8766876" cy="515005"/>
          </a:xfrm>
        </p:spPr>
        <p:txBody>
          <a:bodyPr/>
          <a:lstStyle/>
          <a:p>
            <a:r>
              <a:rPr lang="da-DK" sz="3400" b="1" dirty="0">
                <a:latin typeface="Arial" panose="020B0604020202020204" pitchFamily="34" charset="0"/>
                <a:cs typeface="Arial" panose="020B0604020202020204" pitchFamily="34" charset="0"/>
              </a:rPr>
              <a:t>NLES4 respons for øget N-gødning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0B3E9F-E015-4778-9400-5DC336CD3AB4}"/>
              </a:ext>
            </a:extLst>
          </p:cNvPr>
          <p:cNvSpPr/>
          <p:nvPr/>
        </p:nvSpPr>
        <p:spPr>
          <a:xfrm>
            <a:off x="394072" y="3660057"/>
            <a:ext cx="82273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NLES4-beregnet landsgennemsnit for udvaskning (A) og marginaludvaskning (B). Udgangspunktet er kvælstofgødskning som i 2011.</a:t>
            </a:r>
          </a:p>
          <a:p>
            <a:pPr>
              <a:lnSpc>
                <a:spcPct val="100000"/>
              </a:lnSpc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Udvaskningen samt den et- og seksårige marginaludvaskning udgør næsten rette linjer med små hældninger. Ved en (helt hypotetisk) stigning i N-kvoten på 100 kg N/ha på landsplan, i forhold til situationen før landbrugspakken, viser NLES4 en marginaludvaskning på 20,5 %, og dermed en stigning på 2,5 %.</a:t>
            </a:r>
          </a:p>
          <a:p>
            <a:pPr>
              <a:lnSpc>
                <a:spcPct val="100000"/>
              </a:lnSpc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Dette er helt urealistisk.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4D8077-5267-42A8-BF19-C8FE8D52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71410"/>
            <a:ext cx="3096694" cy="2724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0E49D7-5C60-4938-AFAC-80B375F2D2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388" y="1007662"/>
            <a:ext cx="3020695" cy="2652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54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F19B3-22AE-4543-A912-AD286ADAE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A20-C4FB-4A5D-BA56-B6F7BCAF0113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AB2E32-9495-4741-84B0-1AFEA3D266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158" y="217837"/>
            <a:ext cx="8786842" cy="546868"/>
          </a:xfrm>
        </p:spPr>
        <p:txBody>
          <a:bodyPr/>
          <a:lstStyle/>
          <a:p>
            <a:r>
              <a:rPr lang="da-DK" sz="3400" b="1" dirty="0">
                <a:latin typeface="Arial" panose="020B0604020202020204" pitchFamily="34" charset="0"/>
                <a:cs typeface="Arial" panose="020B0604020202020204" pitchFamily="34" charset="0"/>
              </a:rPr>
              <a:t>Resultater fra 150-årigt forsøg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4C7700-AA90-4CAC-BE1D-B409E6FAC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62" y="899220"/>
            <a:ext cx="4136991" cy="28941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26C134-B64E-415B-B5E5-4F8325220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450" y="899220"/>
            <a:ext cx="4122983" cy="28941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EE96D74-99F0-40DD-B7B9-9EDAEFC30FBB}"/>
              </a:ext>
            </a:extLst>
          </p:cNvPr>
          <p:cNvSpPr/>
          <p:nvPr/>
        </p:nvSpPr>
        <p:spPr>
          <a:xfrm>
            <a:off x="424765" y="4111341"/>
            <a:ext cx="82273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Effekt af årlig variation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 meget lavt gødede parceller får et lavere udvaskningsniveau med tiden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Den mangeårige udvasknignsrespons er – teoretisk set – anderledes end den etårige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Målingerne understøtter en teoretisk betragtning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Målingerne understøtter ikke NLES4-udvaskningsforløbet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NLES4 har sit datamæssige ”tyngdepunkt” i 1990-erne</a:t>
            </a:r>
          </a:p>
          <a:p>
            <a:pPr>
              <a:lnSpc>
                <a:spcPct val="100000"/>
              </a:lnSpc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9D15C-12DB-4F3F-9880-01E06CC62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A20-C4FB-4A5D-BA56-B6F7BCAF0113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2491FF-7E0B-4639-9640-8D926AD64127}"/>
              </a:ext>
            </a:extLst>
          </p:cNvPr>
          <p:cNvSpPr txBox="1">
            <a:spLocks/>
          </p:cNvSpPr>
          <p:nvPr/>
        </p:nvSpPr>
        <p:spPr bwMode="auto">
          <a:xfrm>
            <a:off x="357158" y="217836"/>
            <a:ext cx="8786842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sz="3400" b="1" kern="0" dirty="0">
                <a:latin typeface="Arial" panose="020B0604020202020204" pitchFamily="34" charset="0"/>
                <a:cs typeface="Arial" panose="020B0604020202020204" pitchFamily="34" charset="0"/>
              </a:rPr>
              <a:t>Hvorfor kan nles4 ikke eftergøre et ”typisk” udvaskningsforløb?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A794F-A28D-4221-9006-5DF988008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0" y="1280222"/>
            <a:ext cx="4068995" cy="3588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18152-8FF7-4609-91B3-FCC22CC23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720" y="1268760"/>
            <a:ext cx="4564859" cy="35889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068BFC-DF40-412B-AF74-5F264AD9BB6E}"/>
              </a:ext>
            </a:extLst>
          </p:cNvPr>
          <p:cNvSpPr/>
          <p:nvPr/>
        </p:nvSpPr>
        <p:spPr>
          <a:xfrm>
            <a:off x="271058" y="5190084"/>
            <a:ext cx="8227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Tilstandsvariablen ”T” er central i NLES4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 enkelte kvælstofoptima er meget langt fra hinanden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Konfundering med gennemstrømningsfaktoren ”M”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 foreslåede responser i højre figur er af illustrativ karakter</a:t>
            </a:r>
          </a:p>
        </p:txBody>
      </p:sp>
    </p:spTree>
    <p:extLst>
      <p:ext uri="{BB962C8B-B14F-4D97-AF65-F5344CB8AC3E}">
        <p14:creationId xmlns:p14="http://schemas.microsoft.com/office/powerpoint/2010/main" val="238960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F19B3-22AE-4543-A912-AD286ADAE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A20-C4FB-4A5D-BA56-B6F7BCAF0113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AB2E32-9495-4741-84B0-1AFEA3D266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158" y="217837"/>
            <a:ext cx="8786842" cy="546868"/>
          </a:xfrm>
        </p:spPr>
        <p:txBody>
          <a:bodyPr/>
          <a:lstStyle/>
          <a:p>
            <a:r>
              <a:rPr lang="da-DK" sz="3400" b="1" dirty="0">
                <a:latin typeface="Arial" panose="020B0604020202020204" pitchFamily="34" charset="0"/>
                <a:cs typeface="Arial" panose="020B0604020202020204" pitchFamily="34" charset="0"/>
              </a:rPr>
              <a:t>Nles4 er en meget simpel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0A5E1-1FCB-4785-8373-C7DC3E74D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96030"/>
            <a:ext cx="4989520" cy="3858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B54A0D-981E-43D7-A4B3-90108BFBEEF5}"/>
              </a:ext>
            </a:extLst>
          </p:cNvPr>
          <p:cNvSpPr txBox="1"/>
          <p:nvPr/>
        </p:nvSpPr>
        <p:spPr>
          <a:xfrm>
            <a:off x="251520" y="764705"/>
            <a:ext cx="8528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Dette ligner græsk – eller runer – for mange… </a:t>
            </a:r>
          </a:p>
          <a:p>
            <a:pPr>
              <a:lnSpc>
                <a:spcPct val="100000"/>
              </a:lnSpc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Men når man har valgt at arbejde med noget så ultranørdet som beregningsmodeller, er NLES4 en simpel og forholdsvis let overskuelig model.</a:t>
            </a:r>
          </a:p>
          <a:p>
            <a:pPr>
              <a:lnSpc>
                <a:spcPct val="100000"/>
              </a:lnSpc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Simple modeller kan have en pris: der er fænomener, man ikke kan eftergøre korrekt. Og NLES4 vil ikke kunne eftergøre forløbet af en realistisk kurve for marginaludvaskningen. Selv ikke hvis den blev fodret med 1 million perfekte, ”støjfrie” data med ideel afgrødesammensætning.</a:t>
            </a:r>
          </a:p>
        </p:txBody>
      </p:sp>
      <p:pic>
        <p:nvPicPr>
          <p:cNvPr id="40962" name="Picture 2" descr="Billedresultat for frustrated polar bear">
            <a:extLst>
              <a:ext uri="{FF2B5EF4-FFF2-40B4-BE49-F238E27FC236}">
                <a16:creationId xmlns:a16="http://schemas.microsoft.com/office/drawing/2014/main" id="{C542E23C-DCF9-4A0F-BDDE-D0B8AF006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3220" y="2944445"/>
            <a:ext cx="3774461" cy="31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9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A20-C4FB-4A5D-BA56-B6F7BCAF0113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500034" y="5357826"/>
            <a:ext cx="842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Alle modeludviklere mener, at de ligger midt i ”</a:t>
            </a:r>
            <a:r>
              <a:rPr lang="da-DK" sz="2400" dirty="0" err="1">
                <a:latin typeface="Arial" panose="020B0604020202020204" pitchFamily="34" charset="0"/>
                <a:cs typeface="Arial" panose="020B0604020202020204" pitchFamily="34" charset="0"/>
              </a:rPr>
              <a:t>sweet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spot”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AFA0B2A-77FD-44AA-9A64-DE1DE0E1D237}"/>
              </a:ext>
            </a:extLst>
          </p:cNvPr>
          <p:cNvSpPr txBox="1">
            <a:spLocks/>
          </p:cNvSpPr>
          <p:nvPr/>
        </p:nvSpPr>
        <p:spPr bwMode="auto">
          <a:xfrm>
            <a:off x="357158" y="217836"/>
            <a:ext cx="8786842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sz="3400" b="1" kern="0" dirty="0">
                <a:latin typeface="Arial" panose="020B0604020202020204" pitchFamily="34" charset="0"/>
                <a:cs typeface="Arial" panose="020B0604020202020204" pitchFamily="34" charset="0"/>
              </a:rPr>
              <a:t>KOMPLEKSITET OG kvalitet af Forudsigelser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5C553-CFF1-4641-AECB-910BB9C87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6001008" cy="37860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9D15C-12DB-4F3F-9880-01E06CC624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A20-C4FB-4A5D-BA56-B6F7BCAF0113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2491FF-7E0B-4639-9640-8D926AD64127}"/>
              </a:ext>
            </a:extLst>
          </p:cNvPr>
          <p:cNvSpPr txBox="1">
            <a:spLocks/>
          </p:cNvSpPr>
          <p:nvPr/>
        </p:nvSpPr>
        <p:spPr bwMode="auto">
          <a:xfrm>
            <a:off x="357158" y="199641"/>
            <a:ext cx="8786842" cy="54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sz="3400" b="1" kern="0" dirty="0">
                <a:latin typeface="Arial" panose="020B0604020202020204" pitchFamily="34" charset="0"/>
                <a:cs typeface="Arial" panose="020B0604020202020204" pitchFamily="34" charset="0"/>
              </a:rPr>
              <a:t>Stor forskel på to </a:t>
            </a:r>
            <a:r>
              <a:rPr lang="da-DK" sz="3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nles</a:t>
            </a:r>
            <a:r>
              <a:rPr lang="da-DK" sz="3400" b="1" kern="0" dirty="0">
                <a:latin typeface="Arial" panose="020B0604020202020204" pitchFamily="34" charset="0"/>
                <a:cs typeface="Arial" panose="020B0604020202020204" pitchFamily="34" charset="0"/>
              </a:rPr>
              <a:t>-versioner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17212-C9B8-4D68-A616-7AAFF72C9B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5154"/>
            <a:ext cx="7340838" cy="4248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2B4CA9-4DBC-41CB-BFC7-DD7AD6AE7B5B}"/>
              </a:ext>
            </a:extLst>
          </p:cNvPr>
          <p:cNvSpPr txBox="1"/>
          <p:nvPr/>
        </p:nvSpPr>
        <p:spPr>
          <a:xfrm>
            <a:off x="357158" y="5157192"/>
            <a:ext cx="8163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Marginaludvaskning beregnet med NLES3 og NLES4 for </a:t>
            </a:r>
            <a:r>
              <a:rPr lang="da-DK" sz="1600" dirty="0" err="1">
                <a:latin typeface="Arial" panose="020B0604020202020204" pitchFamily="34" charset="0"/>
                <a:cs typeface="Arial" panose="020B0604020202020204" pitchFamily="34" charset="0"/>
              </a:rPr>
              <a:t>Landovervågningsoplandene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For 2006 blev der beregnet en marginaludvaskning (aflæst fra figur) på ca. 28 % for NLES3 og ca. 18 % for NLES4.</a:t>
            </a:r>
          </a:p>
          <a:p>
            <a:pPr>
              <a:lnSpc>
                <a:spcPct val="100000"/>
              </a:lnSpc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1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F19B3-22AE-4543-A912-AD286ADAE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8A20-C4FB-4A5D-BA56-B6F7BCAF0113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AB2E32-9495-4741-84B0-1AFEA3D266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158" y="217837"/>
            <a:ext cx="8786842" cy="546868"/>
          </a:xfrm>
        </p:spPr>
        <p:txBody>
          <a:bodyPr/>
          <a:lstStyle/>
          <a:p>
            <a:r>
              <a:rPr lang="da-DK" sz="3400" b="1" dirty="0">
                <a:latin typeface="Arial" panose="020B0604020202020204" pitchFamily="34" charset="0"/>
                <a:cs typeface="Arial" panose="020B0604020202020204" pitchFamily="34" charset="0"/>
              </a:rPr>
              <a:t>Årsag til den store forskel???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84AA7C-C632-46E8-B117-33291BB222CF}"/>
              </a:ext>
            </a:extLst>
          </p:cNvPr>
          <p:cNvSpPr/>
          <p:nvPr/>
        </p:nvSpPr>
        <p:spPr>
          <a:xfrm>
            <a:off x="5580112" y="1400052"/>
            <a:ext cx="3303513" cy="3318397"/>
          </a:xfrm>
          <a:prstGeom prst="ellipse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U Passat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73E5403-7520-4B54-A2B0-63C52332882D}"/>
                  </a:ext>
                </a:extLst>
              </p14:cNvPr>
              <p14:cNvContentPartPr/>
              <p14:nvPr/>
            </p14:nvContentPartPr>
            <p14:xfrm>
              <a:off x="5757751" y="4110184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73E5403-7520-4B54-A2B0-63C5233288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9111" y="410118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9FCE4FC9-69E5-4B8C-9EDC-AAEE93E39841}"/>
              </a:ext>
            </a:extLst>
          </p:cNvPr>
          <p:cNvSpPr/>
          <p:nvPr/>
        </p:nvSpPr>
        <p:spPr>
          <a:xfrm>
            <a:off x="5148064" y="1509643"/>
            <a:ext cx="3166952" cy="3121639"/>
          </a:xfrm>
          <a:prstGeom prst="ellipse">
            <a:avLst/>
          </a:prstGeom>
          <a:solidFill>
            <a:srgbClr val="E71224">
              <a:alpha val="75000"/>
            </a:srgbClr>
          </a:solidFill>
          <a:ln w="18000">
            <a:solidFill>
              <a:srgbClr val="E7122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>
              <a:ln>
                <a:noFill/>
              </a:ln>
              <a:solidFill>
                <a:srgbClr val="E71224"/>
              </a:solidFill>
              <a:effectLst/>
              <a:latin typeface="AU Passat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B63854-7345-496E-9AF4-B70530531F4A}"/>
              </a:ext>
            </a:extLst>
          </p:cNvPr>
          <p:cNvSpPr txBox="1"/>
          <p:nvPr/>
        </p:nvSpPr>
        <p:spPr>
          <a:xfrm>
            <a:off x="4932400" y="955645"/>
            <a:ext cx="403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NLES 3          </a:t>
            </a:r>
            <a:r>
              <a:rPr lang="da-DK" dirty="0">
                <a:solidFill>
                  <a:srgbClr val="404040"/>
                </a:solidFill>
              </a:rPr>
              <a:t>NLES4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1D0EA8E-4FAB-4C21-981D-E5003D5E2728}"/>
                  </a:ext>
                </a:extLst>
              </p14:cNvPr>
              <p14:cNvContentPartPr/>
              <p14:nvPr/>
            </p14:nvContentPartPr>
            <p14:xfrm>
              <a:off x="2208871" y="1357984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1D0EA8E-4FAB-4C21-981D-E5003D5E27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9871" y="134898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F07A1A9-5B1F-434C-9F6F-8FAE358B7774}"/>
              </a:ext>
            </a:extLst>
          </p:cNvPr>
          <p:cNvSpPr txBox="1"/>
          <p:nvPr/>
        </p:nvSpPr>
        <p:spPr>
          <a:xfrm>
            <a:off x="267047" y="955645"/>
            <a:ext cx="46716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Stort dataoverlap!</a:t>
            </a:r>
          </a:p>
          <a:p>
            <a: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  <a:t>Samme grundprincipper!</a:t>
            </a:r>
          </a:p>
          <a:p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8F8301-2875-429E-B9F6-EAC554C06CD3}"/>
              </a:ext>
            </a:extLst>
          </p:cNvPr>
          <p:cNvSpPr txBox="1"/>
          <p:nvPr/>
        </p:nvSpPr>
        <p:spPr>
          <a:xfrm>
            <a:off x="344164" y="2529423"/>
            <a:ext cx="48172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I hvilket omfang er forskellen i marginaludvaskning betinget af forskelle i modelstruktur, og i hvilket omfang er den betinget af forskelle i datagrundlag?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Hvilke forhold i henholdsvis NLES3 og NLES4 (struktur samt datagrundlag) er årsag til forskellen i marginaludvaskningen?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Hvilken model har den mest retvisende udregning af marginaludvaskningen, og hvilke kriterier kan man opstille for at afgøre dette?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Før disse spørgsmål er besvaret, er der intet grundlag for at hævde, at marginaludvaskningen er 18 – 20 %. </a:t>
            </a:r>
          </a:p>
          <a:p>
            <a:pPr>
              <a:lnSpc>
                <a:spcPct val="100000"/>
              </a:lnSpc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0173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AU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>
            <a:alpha val="75000"/>
          </a:srgbClr>
        </a:solidFill>
        <a:ln w="18000">
          <a:solidFill>
            <a:srgbClr val="000000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4800</TotalTime>
  <Words>932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AU Passata</vt:lpstr>
      <vt:lpstr>AU Peto</vt:lpstr>
      <vt:lpstr>Blank</vt:lpstr>
      <vt:lpstr>Model og virkelighed</vt:lpstr>
      <vt:lpstr>UDVASKNINGsRESPONS FOR forskellige modeller</vt:lpstr>
      <vt:lpstr>NLES4 respons for øget N-gødning</vt:lpstr>
      <vt:lpstr>Resultater fra 150-årigt forsøg</vt:lpstr>
      <vt:lpstr>PowerPoint Presentation</vt:lpstr>
      <vt:lpstr>Nles4 er en meget simpel model</vt:lpstr>
      <vt:lpstr>PowerPoint Presentation</vt:lpstr>
      <vt:lpstr>PowerPoint Presentation</vt:lpstr>
      <vt:lpstr>Årsag til den store forskel???</vt:lpstr>
      <vt:lpstr>Er sænkningen af marginal-UDvaskningen understøttet?? </vt:lpstr>
      <vt:lpstr>Sammenligning med forsøg af forskellig varighed</vt:lpstr>
      <vt:lpstr>Sammenligning med længerevarende forsøg</vt:lpstr>
      <vt:lpstr>Take home message</vt:lpstr>
    </vt:vector>
  </TitlesOfParts>
  <Company>DJF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BMP</dc:creator>
  <cp:lastModifiedBy>BMP</cp:lastModifiedBy>
  <cp:revision>206</cp:revision>
  <dcterms:created xsi:type="dcterms:W3CDTF">2009-10-28T14:39:54Z</dcterms:created>
  <dcterms:modified xsi:type="dcterms:W3CDTF">2018-03-01T03:45:21Z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